
<file path=[Content_Types].xml><?xml version="1.0" encoding="utf-8"?>
<Types xmlns="http://schemas.openxmlformats.org/package/2006/content-types">
  <Default Extension="png" ContentType="image/pn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72" r:id="rId3"/>
    <p:sldId id="273" r:id="rId4"/>
    <p:sldId id="302" r:id="rId5"/>
    <p:sldId id="274" r:id="rId6"/>
    <p:sldId id="305" r:id="rId7"/>
    <p:sldId id="271" r:id="rId8"/>
    <p:sldId id="26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7" r:id="rId18"/>
    <p:sldId id="276" r:id="rId19"/>
    <p:sldId id="278" r:id="rId20"/>
    <p:sldId id="280" r:id="rId21"/>
    <p:sldId id="281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7" r:id="rId31"/>
    <p:sldId id="295" r:id="rId32"/>
    <p:sldId id="296" r:id="rId33"/>
    <p:sldId id="304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0000"/>
    <a:srgbClr val="FFFF00"/>
    <a:srgbClr val="0099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4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6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61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5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19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371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8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3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8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91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1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D2AB8-4F6C-4372-80E3-B8A80EC469B8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9534C-F916-4E90-B590-2E5B19A09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42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webp"/><Relationship Id="rId7" Type="http://schemas.openxmlformats.org/officeDocument/2006/relationships/image" Target="../media/image16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web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5.webp"/><Relationship Id="rId7" Type="http://schemas.openxmlformats.org/officeDocument/2006/relationships/image" Target="../media/image17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web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5" Type="http://schemas.openxmlformats.org/officeDocument/2006/relationships/image" Target="../media/image18.jp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6.webp"/><Relationship Id="rId7" Type="http://schemas.openxmlformats.org/officeDocument/2006/relationships/image" Target="../media/image19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web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7.webp"/><Relationship Id="rId7" Type="http://schemas.openxmlformats.org/officeDocument/2006/relationships/image" Target="../media/image20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web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5" Type="http://schemas.openxmlformats.org/officeDocument/2006/relationships/image" Target="../media/image21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8.webp"/><Relationship Id="rId7" Type="http://schemas.openxmlformats.org/officeDocument/2006/relationships/image" Target="../media/image22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8.web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5" Type="http://schemas.openxmlformats.org/officeDocument/2006/relationships/image" Target="../media/image14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3.webp"/><Relationship Id="rId7" Type="http://schemas.openxmlformats.org/officeDocument/2006/relationships/image" Target="../media/image15.png"/><Relationship Id="rId2" Type="http://schemas.openxmlformats.org/officeDocument/2006/relationships/video" Target="../media/media2.webp"/><Relationship Id="rId1" Type="http://schemas.microsoft.com/office/2007/relationships/media" Target="../media/media2.webp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4050" y="1825625"/>
            <a:ext cx="5802313" cy="4351338"/>
          </a:xfrm>
        </p:spPr>
      </p:pic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9852" y="880994"/>
            <a:ext cx="1123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методического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1" y="1690687"/>
            <a:ext cx="103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Методический</a:t>
            </a:r>
          </a:p>
          <a:p>
            <a:pPr algn="ctr"/>
            <a:r>
              <a:rPr lang="ru-RU" sz="6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БАТЛ</a:t>
            </a:r>
            <a:endParaRPr lang="ru-RU" sz="6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8782" t="28700" r="36344" b="30744"/>
          <a:stretch/>
        </p:blipFill>
        <p:spPr>
          <a:xfrm>
            <a:off x="3287042" y="3590186"/>
            <a:ext cx="4777641" cy="282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2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3feefb39e7aabe9224d4c3ff66c47dec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31902" y="365125"/>
            <a:ext cx="8928195" cy="59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75694" y="376848"/>
            <a:ext cx="9040611" cy="601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9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891" y="855784"/>
            <a:ext cx="9065847" cy="509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1920x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06061" y="365124"/>
            <a:ext cx="9003324" cy="603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3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1920x (3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81616" y="365125"/>
            <a:ext cx="8028768" cy="610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417" y="365124"/>
            <a:ext cx="9005160" cy="598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4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1920x (2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95092" y="897239"/>
            <a:ext cx="9001815" cy="50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9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8215" y="633046"/>
            <a:ext cx="10996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методического 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261" y="1557864"/>
            <a:ext cx="1112519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Arial Black" panose="020B0A04020102020204" pitchFamily="34" charset="0"/>
              </a:rPr>
              <a:t>Навыки XXI века - </a:t>
            </a:r>
            <a:r>
              <a:rPr lang="ru-RU" sz="2400" dirty="0">
                <a:latin typeface="Arial Black" panose="020B0A04020102020204" pitchFamily="34" charset="0"/>
              </a:rPr>
              <a:t>это универсальные умения, которые нужны широкому кругу людей и применимы  в любой профессиональной сфере или деятельности, с которыми человек успешен в современном информационном обществе. </a:t>
            </a:r>
          </a:p>
          <a:p>
            <a:pPr algn="just"/>
            <a:endParaRPr lang="ru-RU" sz="2400" dirty="0" smtClean="0">
              <a:latin typeface="Arial Black" panose="020B0A040201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Универсальные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навыки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XXI века 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это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коммуникативные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навыки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(сотрудничество и умение работать в команде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критическое 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мышление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 (умение анализировать и логически мыслить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креативность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(способность находить новые решения, нестандартно мыслить)</a:t>
            </a:r>
          </a:p>
          <a:p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4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5816" y="515815"/>
            <a:ext cx="11148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Развитие креативности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ДРУДЛЫ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12D39544-53EB-42FA-884C-F21F0B89910A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49215" r="53122" b="2400"/>
          <a:stretch/>
        </p:blipFill>
        <p:spPr>
          <a:xfrm>
            <a:off x="3317629" y="2339347"/>
            <a:ext cx="4923694" cy="426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53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81134F9A-F93B-4D68-95C5-F326C242A9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0" t="47061"/>
          <a:stretch/>
        </p:blipFill>
        <p:spPr>
          <a:xfrm>
            <a:off x="2907323" y="1779795"/>
            <a:ext cx="5782070" cy="45379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08031" y="750277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Развитие креативности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32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08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9175" y="653997"/>
            <a:ext cx="11113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Методический </a:t>
            </a:r>
            <a:r>
              <a:rPr lang="ru-RU" sz="4000" b="1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батл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94431" y="1569587"/>
            <a:ext cx="3321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Arial Black" panose="020B0A04020102020204" pitchFamily="34" charset="0"/>
              </a:rPr>
              <a:t>Батл</a:t>
            </a:r>
            <a:r>
              <a:rPr lang="ru-RU" dirty="0" smtClean="0">
                <a:latin typeface="Arial Black" panose="020B0A04020102020204" pitchFamily="34" charset="0"/>
              </a:rPr>
              <a:t> (</a:t>
            </a:r>
            <a:r>
              <a:rPr lang="ru-RU" i="1" dirty="0" smtClean="0">
                <a:latin typeface="Arial Black" panose="020B0A04020102020204" pitchFamily="34" charset="0"/>
              </a:rPr>
              <a:t>от англ. </a:t>
            </a:r>
            <a:r>
              <a:rPr lang="en-US" i="1" dirty="0" smtClean="0">
                <a:latin typeface="Arial Black" panose="020B0A04020102020204" pitchFamily="34" charset="0"/>
              </a:rPr>
              <a:t>battle</a:t>
            </a:r>
            <a:r>
              <a:rPr lang="ru-RU" i="1" dirty="0" smtClean="0">
                <a:latin typeface="Arial Black" panose="020B0A04020102020204" pitchFamily="34" charset="0"/>
              </a:rPr>
              <a:t> – битва, сражение</a:t>
            </a:r>
            <a:r>
              <a:rPr lang="en-US" dirty="0" smtClean="0">
                <a:latin typeface="Arial Black" panose="020B0A04020102020204" pitchFamily="34" charset="0"/>
              </a:rPr>
              <a:t>) - </a:t>
            </a:r>
            <a:r>
              <a:rPr lang="ru-RU" dirty="0" smtClean="0">
                <a:latin typeface="Arial Black" panose="020B0A04020102020204" pitchFamily="34" charset="0"/>
              </a:rPr>
              <a:t>это</a:t>
            </a:r>
            <a:r>
              <a:rPr lang="ru-RU" b="1" dirty="0" smtClean="0">
                <a:latin typeface="Arial Black" panose="020B0A04020102020204" pitchFamily="34" charset="0"/>
              </a:rPr>
              <a:t> </a:t>
            </a:r>
            <a:r>
              <a:rPr lang="ru-RU" b="1" dirty="0">
                <a:latin typeface="Arial Black" panose="020B0A04020102020204" pitchFamily="34" charset="0"/>
              </a:rPr>
              <a:t>интерактивная форма обучения </a:t>
            </a:r>
            <a:r>
              <a:rPr lang="ru-RU" b="1" dirty="0" smtClean="0">
                <a:latin typeface="Arial Black" panose="020B0A04020102020204" pitchFamily="34" charset="0"/>
              </a:rPr>
              <a:t>и</a:t>
            </a:r>
            <a:endParaRPr lang="ru-RU" dirty="0">
              <a:latin typeface="a_CopperGothCpsExp" panose="020E0705020203020404" pitchFamily="34" charset="-52"/>
            </a:endParaRPr>
          </a:p>
        </p:txBody>
      </p:sp>
      <p:pic>
        <p:nvPicPr>
          <p:cNvPr id="2052" name="Picture 4" descr="https://png.klev.club/uploads/posts/2024-06/png-klev-club-hjaz-p-batl-png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4595">
            <a:off x="6947205" y="1820305"/>
            <a:ext cx="1268354" cy="6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58707" y="4206747"/>
            <a:ext cx="4857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dirty="0">
                <a:latin typeface="Arial Black" panose="020B0A04020102020204" pitchFamily="34" charset="0"/>
              </a:rPr>
              <a:t>Термин заимствован из английского языка, но используется в педагогике для </a:t>
            </a:r>
            <a:r>
              <a:rPr lang="ru-RU" dirty="0" smtClean="0">
                <a:latin typeface="Arial Black" panose="020B0A04020102020204" pitchFamily="34" charset="0"/>
              </a:rPr>
              <a:t>обозначения соревновательных </a:t>
            </a:r>
            <a:r>
              <a:rPr lang="ru-RU" dirty="0">
                <a:latin typeface="Arial Black" panose="020B0A04020102020204" pitchFamily="34" charset="0"/>
              </a:rPr>
              <a:t>форматов, направленных на активизацию познавательной активности и сплочение </a:t>
            </a:r>
            <a:r>
              <a:rPr lang="ru-RU" dirty="0" smtClean="0">
                <a:latin typeface="Arial Black" panose="020B0A04020102020204" pitchFamily="34" charset="0"/>
              </a:rPr>
              <a:t>коллектива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73797" y="2729419"/>
            <a:ext cx="46423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 Black" panose="020B0A04020102020204" pitchFamily="34" charset="0"/>
              </a:rPr>
              <a:t>воспитания,</a:t>
            </a:r>
            <a:r>
              <a:rPr lang="ru-RU" dirty="0">
                <a:latin typeface="Arial Black" panose="020B0A04020102020204" pitchFamily="34" charset="0"/>
              </a:rPr>
              <a:t> которая предполагает соревновательную деятельность, обмен мнениями и развитие коммуникативных навыков 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864" y="1569587"/>
            <a:ext cx="60355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        ЦЕЛЬ:</a:t>
            </a: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ru-RU" sz="2000" b="1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повышение </a:t>
            </a: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профессиональных </a:t>
            </a:r>
            <a:r>
              <a:rPr lang="ru-RU" sz="20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методических </a:t>
            </a: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компетенций педагогических работников </a:t>
            </a:r>
            <a:r>
              <a:rPr lang="ru-RU" sz="2000" b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ДТДиМ</a:t>
            </a: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развитие командной работы  педагогов.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ЗАДАЧИ:</a:t>
            </a: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Активизировать  имеющиеся у педагогов теоретические знания, повысить компетентность в вопросах  образовательной деятельности обучающихся.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2. Развивать мыслительную деятельность, творческий потенциал педагогов, навыки общения и взаимодействия.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Создать благоприятный психологический климат в  коллективе. Способствовать сплочению педагогических  команд.</a:t>
            </a:r>
          </a:p>
          <a:p>
            <a:endParaRPr lang="ru-RU" sz="2000" b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8782" t="28700" r="36344" b="30744"/>
          <a:stretch/>
        </p:blipFill>
        <p:spPr>
          <a:xfrm>
            <a:off x="609349" y="1545306"/>
            <a:ext cx="1621860" cy="95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65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769" y="1825625"/>
            <a:ext cx="4628462" cy="4351338"/>
          </a:xfrm>
        </p:spPr>
      </p:pic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845" y="1409482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21" t="5071" r="11091" b="73529"/>
          <a:stretch/>
        </p:blipFill>
        <p:spPr>
          <a:xfrm>
            <a:off x="3950677" y="1804703"/>
            <a:ext cx="3292405" cy="47016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3969" y="762000"/>
            <a:ext cx="87336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Развитие креативности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893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AB297A15-DB46-4BBD-B9A7-28C1ECF087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"/>
          <a:stretch/>
        </p:blipFill>
        <p:spPr>
          <a:xfrm>
            <a:off x="1732083" y="1541763"/>
            <a:ext cx="9020909" cy="502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3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xmlns="" id="{2829A886-2C10-4E3A-B493-D0FCBD9782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140"/>
          <a:stretch/>
        </p:blipFill>
        <p:spPr>
          <a:xfrm>
            <a:off x="2111618" y="1532634"/>
            <a:ext cx="8052289" cy="504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32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xmlns="" id="{1A422712-2314-47EA-B5B0-35746CD571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" t="2485"/>
          <a:stretch/>
        </p:blipFill>
        <p:spPr>
          <a:xfrm>
            <a:off x="2256692" y="1532634"/>
            <a:ext cx="8487507" cy="503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87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59D8AE4E-6A22-4C2D-95B6-99ABE840C8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"/>
          <a:stretch/>
        </p:blipFill>
        <p:spPr>
          <a:xfrm rot="16200000">
            <a:off x="3420700" y="124710"/>
            <a:ext cx="5000158" cy="797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31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170A3DDF-20B5-420B-9326-29C4D1614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79" y="1532634"/>
            <a:ext cx="8268687" cy="500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43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4">
            <a:extLst>
              <a:ext uri="{FF2B5EF4-FFF2-40B4-BE49-F238E27FC236}">
                <a16:creationId xmlns:a16="http://schemas.microsoft.com/office/drawing/2014/main" xmlns="" id="{8BC2622B-4D8A-4924-B182-51226C8D29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" r="1"/>
          <a:stretch/>
        </p:blipFill>
        <p:spPr>
          <a:xfrm rot="16200000">
            <a:off x="3465797" y="30451"/>
            <a:ext cx="5055735" cy="806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02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375028FD-1C32-4A77-B508-285568038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55" y="1532634"/>
            <a:ext cx="7872046" cy="49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8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5DEB859E-7E32-40B4-9628-3601FDA1CE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" t="1795"/>
          <a:stretch/>
        </p:blipFill>
        <p:spPr>
          <a:xfrm>
            <a:off x="2033809" y="1532634"/>
            <a:ext cx="8417457" cy="499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63044D64-2BC7-4216-A7CB-7678957D8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754" y="1532634"/>
            <a:ext cx="8276492" cy="505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2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6123" y="668215"/>
            <a:ext cx="9887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методического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769" y="1755913"/>
            <a:ext cx="61502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800" b="1" dirty="0">
                <a:latin typeface="Arial Black" panose="020B0A04020102020204" pitchFamily="34" charset="0"/>
              </a:rPr>
              <a:t>Компетентность – это способность к решению профессиональных задач </a:t>
            </a:r>
            <a:r>
              <a:rPr lang="ru-RU" sz="2800" b="1" dirty="0" smtClean="0">
                <a:latin typeface="Arial Black" panose="020B0A04020102020204" pitchFamily="34" charset="0"/>
              </a:rPr>
              <a:t>в </a:t>
            </a:r>
            <a:r>
              <a:rPr lang="ru-RU" sz="2800" b="1" dirty="0">
                <a:latin typeface="Arial Black" panose="020B0A04020102020204" pitchFamily="34" charset="0"/>
              </a:rPr>
              <a:t>той или иной </a:t>
            </a:r>
            <a:r>
              <a:rPr lang="ru-RU" sz="2800" b="1" dirty="0" smtClean="0">
                <a:latin typeface="Arial Black" panose="020B0A04020102020204" pitchFamily="34" charset="0"/>
              </a:rPr>
              <a:t>области</a:t>
            </a:r>
          </a:p>
          <a:p>
            <a:pPr algn="just"/>
            <a:r>
              <a:rPr lang="ru-RU" sz="2800" b="1" dirty="0" smtClean="0">
                <a:latin typeface="Arial Black" panose="020B0A04020102020204" pitchFamily="34" charset="0"/>
              </a:rPr>
              <a:t>  </a:t>
            </a:r>
            <a:endParaRPr lang="en-US" sz="2800" b="1" dirty="0" smtClean="0">
              <a:latin typeface="Arial Black" panose="020B0A040201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800" b="1" dirty="0" smtClean="0">
                <a:latin typeface="Arial Black" panose="020B0A04020102020204" pitchFamily="34" charset="0"/>
              </a:rPr>
              <a:t>Это </a:t>
            </a:r>
            <a:r>
              <a:rPr lang="ru-RU" sz="2800" b="1" dirty="0">
                <a:latin typeface="Arial Black" panose="020B0A04020102020204" pitchFamily="34" charset="0"/>
              </a:rPr>
              <a:t>способности, навыки и знания, личностные и межличностные качества </a:t>
            </a:r>
            <a:r>
              <a:rPr lang="ru-RU" sz="2800" b="1" dirty="0" smtClean="0">
                <a:latin typeface="Arial Black" panose="020B0A04020102020204" pitchFamily="34" charset="0"/>
              </a:rPr>
              <a:t>человека</a:t>
            </a:r>
            <a:endParaRPr lang="ru-RU" sz="2800" dirty="0">
              <a:latin typeface="Arial Black" panose="020B0A04020102020204" pitchFamily="34" charset="0"/>
            </a:endParaRP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074" name="Picture 2" descr="Компетенции персонала — Лаборатория Деловых Иг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30" y="1755913"/>
            <a:ext cx="4558747" cy="341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4524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70389A32-3537-4528-ADCB-A41A30418F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3" b="2435"/>
          <a:stretch/>
        </p:blipFill>
        <p:spPr>
          <a:xfrm>
            <a:off x="2070806" y="1587820"/>
            <a:ext cx="8320370" cy="49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6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xmlns="" id="{B5F7B1A1-59EE-48C9-A84B-218CB8A5E1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" t="2829"/>
          <a:stretch/>
        </p:blipFill>
        <p:spPr>
          <a:xfrm>
            <a:off x="2259383" y="1532634"/>
            <a:ext cx="8315796" cy="513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38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6491" y="656492"/>
            <a:ext cx="1117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Логическое мышление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FE82D3C6-A98C-40B2-BAA3-C02252CA71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" t="3885"/>
          <a:stretch/>
        </p:blipFill>
        <p:spPr>
          <a:xfrm>
            <a:off x="2177563" y="1532634"/>
            <a:ext cx="8220806" cy="5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00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967706"/>
            <a:ext cx="7239000" cy="4067175"/>
          </a:xfrm>
        </p:spPr>
      </p:pic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4246" y="695197"/>
            <a:ext cx="8739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Методический </a:t>
            </a:r>
            <a:r>
              <a:rPr lang="ru-RU" sz="4000" b="1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батл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491" y="1673385"/>
            <a:ext cx="102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782" t="28700" r="36344" b="30744"/>
          <a:stretch/>
        </p:blipFill>
        <p:spPr>
          <a:xfrm>
            <a:off x="3445920" y="1789611"/>
            <a:ext cx="4558011" cy="26950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43200" y="4525107"/>
            <a:ext cx="6435969" cy="216876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Down">
              <a:avLst>
                <a:gd name="adj" fmla="val 33333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 победили!!!</a:t>
            </a:r>
            <a:endParaRPr lang="ru-RU" sz="5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51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5108" y="692075"/>
            <a:ext cx="10949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методического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3" t="44007" r="36751" b="45382"/>
          <a:stretch/>
        </p:blipFill>
        <p:spPr bwMode="auto">
          <a:xfrm>
            <a:off x="838200" y="1806209"/>
            <a:ext cx="3944815" cy="11015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262" y="1557865"/>
            <a:ext cx="1081453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Ребусы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 descr="C:\Users\user\Desktop\Неделя отдела\37763_e9d3fbaf058323e3c148d99477991962.png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2" b="22100"/>
          <a:stretch/>
        </p:blipFill>
        <p:spPr bwMode="auto">
          <a:xfrm>
            <a:off x="7218485" y="1810910"/>
            <a:ext cx="4290646" cy="1006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05354" y="2907807"/>
            <a:ext cx="192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воспитание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40615" y="2832290"/>
            <a:ext cx="1758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педагог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 descr="C:\Users\user\Desktop\Неделя отдела\ec35ce15-f0a3-4dde-8c40-61c83434234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85" y="3773597"/>
            <a:ext cx="4242056" cy="11026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450123" y="4768389"/>
            <a:ext cx="181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компьютер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33726" r="48196" b="35854"/>
          <a:stretch/>
        </p:blipFill>
        <p:spPr bwMode="auto">
          <a:xfrm>
            <a:off x="6654335" y="3866556"/>
            <a:ext cx="2414721" cy="877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user\Desktop\pngtree-lettre-m-2d-render-art-image-png-image_15884158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9632" r="10099" b="12143"/>
          <a:stretch/>
        </p:blipFill>
        <p:spPr bwMode="auto">
          <a:xfrm>
            <a:off x="9139007" y="4041185"/>
            <a:ext cx="540017" cy="556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6" t="35595" r="34733" b="35854"/>
          <a:stretch/>
        </p:blipFill>
        <p:spPr bwMode="auto">
          <a:xfrm>
            <a:off x="9818926" y="3277139"/>
            <a:ext cx="1394972" cy="1491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159262" y="4783104"/>
            <a:ext cx="203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программа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7" name="Рисунок 16" descr="C:\Users\user\Desktop\971908_6.png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5" t="3830" r="8248" b="1674"/>
          <a:stretch/>
        </p:blipFill>
        <p:spPr bwMode="auto">
          <a:xfrm>
            <a:off x="4466492" y="5017499"/>
            <a:ext cx="3306874" cy="11741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573941" y="6191678"/>
            <a:ext cx="286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личность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7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8215" y="703385"/>
            <a:ext cx="10861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методического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8216" y="2321169"/>
            <a:ext cx="108611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 dirty="0">
                <a:latin typeface="Arial Black" panose="020B0A04020102020204" pitchFamily="34" charset="0"/>
              </a:rPr>
              <a:t>Целями развития дополнительного образования детей являются создание условий для самореализации и развития талантов детей, а также воспитание высоконравственной, гармонично развитой и социально ответственной личности</a:t>
            </a:r>
            <a:endParaRPr lang="ru-RU" sz="32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176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4050" y="1825625"/>
            <a:ext cx="5802313" cy="4351338"/>
          </a:xfrm>
        </p:spPr>
      </p:pic>
      <p:pic>
        <p:nvPicPr>
          <p:cNvPr id="1026" name="Picture 2" descr="C:\Users\User\Desktop\1667207958_6-celes-club-p-delovoi-fon-dlya-slaida-vkontakte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9852" y="880994"/>
            <a:ext cx="1123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Неделя методического отдела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9908" y="2743199"/>
            <a:ext cx="99528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Педагогическая поэма</a:t>
            </a:r>
          </a:p>
          <a:p>
            <a:pPr algn="ctr"/>
            <a:r>
              <a:rPr lang="ru-RU" sz="4000" i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Угадай фильм</a:t>
            </a:r>
            <a:endParaRPr lang="ru-RU" sz="4000" i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60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606" y="269631"/>
            <a:ext cx="7823009" cy="623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6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620" y="365125"/>
            <a:ext cx="9000759" cy="600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2019-02-26-16-48-5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7061" y="351036"/>
            <a:ext cx="8217877" cy="615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169</Words>
  <Application>Microsoft Office PowerPoint</Application>
  <PresentationFormat>Широкоэкранный</PresentationFormat>
  <Paragraphs>54</Paragraphs>
  <Slides>33</Slides>
  <Notes>0</Notes>
  <HiddenSlides>0</HiddenSlides>
  <MMClips>18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 Unicode MS</vt:lpstr>
      <vt:lpstr>a_CopperGothCpsExp</vt:lpstr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</cp:revision>
  <dcterms:created xsi:type="dcterms:W3CDTF">2026-02-12T10:07:38Z</dcterms:created>
  <dcterms:modified xsi:type="dcterms:W3CDTF">2026-05-13T11:45:26Z</dcterms:modified>
</cp:coreProperties>
</file>